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93"/>
  </p:notesMasterIdLst>
  <p:handoutMasterIdLst>
    <p:handoutMasterId r:id="rId94"/>
  </p:handoutMasterIdLst>
  <p:sldIdLst>
    <p:sldId id="256" r:id="rId2"/>
    <p:sldId id="338" r:id="rId3"/>
    <p:sldId id="339" r:id="rId4"/>
    <p:sldId id="340" r:id="rId5"/>
    <p:sldId id="359" r:id="rId6"/>
    <p:sldId id="364" r:id="rId7"/>
    <p:sldId id="264" r:id="rId8"/>
    <p:sldId id="265" r:id="rId9"/>
    <p:sldId id="257" r:id="rId10"/>
    <p:sldId id="268" r:id="rId11"/>
    <p:sldId id="269" r:id="rId12"/>
    <p:sldId id="270" r:id="rId13"/>
    <p:sldId id="271" r:id="rId14"/>
    <p:sldId id="272" r:id="rId15"/>
    <p:sldId id="258" r:id="rId16"/>
    <p:sldId id="259" r:id="rId17"/>
    <p:sldId id="261" r:id="rId18"/>
    <p:sldId id="260" r:id="rId19"/>
    <p:sldId id="365" r:id="rId20"/>
    <p:sldId id="345" r:id="rId21"/>
    <p:sldId id="366" r:id="rId22"/>
    <p:sldId id="346" r:id="rId23"/>
    <p:sldId id="348" r:id="rId24"/>
    <p:sldId id="353" r:id="rId25"/>
    <p:sldId id="349" r:id="rId26"/>
    <p:sldId id="350" r:id="rId27"/>
    <p:sldId id="351" r:id="rId28"/>
    <p:sldId id="352" r:id="rId29"/>
    <p:sldId id="356" r:id="rId30"/>
    <p:sldId id="354" r:id="rId31"/>
    <p:sldId id="355" r:id="rId32"/>
    <p:sldId id="357" r:id="rId33"/>
    <p:sldId id="358" r:id="rId34"/>
    <p:sldId id="341" r:id="rId35"/>
    <p:sldId id="343" r:id="rId36"/>
    <p:sldId id="278" r:id="rId37"/>
    <p:sldId id="344" r:id="rId38"/>
    <p:sldId id="298" r:id="rId39"/>
    <p:sldId id="297" r:id="rId40"/>
    <p:sldId id="280" r:id="rId41"/>
    <p:sldId id="296" r:id="rId42"/>
    <p:sldId id="282" r:id="rId43"/>
    <p:sldId id="283" r:id="rId44"/>
    <p:sldId id="284" r:id="rId45"/>
    <p:sldId id="287" r:id="rId46"/>
    <p:sldId id="288" r:id="rId47"/>
    <p:sldId id="289" r:id="rId48"/>
    <p:sldId id="290" r:id="rId49"/>
    <p:sldId id="292" r:id="rId50"/>
    <p:sldId id="293" r:id="rId51"/>
    <p:sldId id="294" r:id="rId52"/>
    <p:sldId id="295" r:id="rId53"/>
    <p:sldId id="301" r:id="rId54"/>
    <p:sldId id="367" r:id="rId55"/>
    <p:sldId id="304" r:id="rId56"/>
    <p:sldId id="368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33" r:id="rId67"/>
    <p:sldId id="314" r:id="rId68"/>
    <p:sldId id="315" r:id="rId69"/>
    <p:sldId id="316" r:id="rId70"/>
    <p:sldId id="360" r:id="rId71"/>
    <p:sldId id="361" r:id="rId72"/>
    <p:sldId id="317" r:id="rId73"/>
    <p:sldId id="318" r:id="rId74"/>
    <p:sldId id="335" r:id="rId75"/>
    <p:sldId id="336" r:id="rId76"/>
    <p:sldId id="319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63" r:id="rId90"/>
    <p:sldId id="369" r:id="rId91"/>
    <p:sldId id="370" r:id="rId92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1" autoAdjust="0"/>
    <p:restoredTop sz="94660"/>
  </p:normalViewPr>
  <p:slideViewPr>
    <p:cSldViewPr>
      <p:cViewPr varScale="1">
        <p:scale>
          <a:sx n="119" d="100"/>
          <a:sy n="119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fld id="{01E33237-BE61-4859-A3DB-8379BE33009C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fld id="{641585F3-0EAA-4814-92C4-A270E620B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96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04379B-082E-4FE5-BFB0-8DE3934B8778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DDEB0A-49CE-4B30-B845-8CB33B232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23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8D72C-1345-4BDD-9D1D-9DAA3C0A96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7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26096-F3D4-4811-97A8-3EAF9DD885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6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E1DA0A-2AA6-4126-BD51-946568FCEB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48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09A864-FEF0-4EE5-8857-D72F1C6FAB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4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0AE6BF-61CA-4093-9751-C600280B8B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92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71EBC-7DD7-49F6-A069-E9CB5E1DD3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3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4B511-393E-4266-81DD-237BCC21DE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A4865-481D-497D-9924-4E1A5450DB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7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DEACA7-DA55-40BB-857F-1CB5D8BDB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40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19B88C-5440-4FF5-A891-A41533A542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9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EE7B9A-133A-456C-B907-8B15F87F95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AB0EC-461E-4699-A4F1-027685F309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97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A4869D-FCBB-42E5-B4F7-9E437E4861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2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648389-23AA-421C-AE83-175EDC0F2C0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6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FF07A-EBEC-4727-8140-90E6C1D447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68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37ACD-6C2E-4910-96F8-FB85CE4CB6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5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2E7C4-4A19-46EE-932C-B6E6B07842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97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934B5-EC0D-42FF-8180-339FFC941F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62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C21E70-C8AE-42E2-9689-2F38D3DCBB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50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CCA4C-EA95-4003-9B54-74B34FA9EA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78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3B7ED5-B8E2-4E56-871B-9429B68A3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4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F7E37-585D-4FE9-9559-AE055A8BE2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9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6E614C-9C7E-4683-8C3D-0850EFC2E6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0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D3B36-74EA-479A-9A9A-4B5DDC7EC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00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70535-835D-47D2-88EE-3BA19982BF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08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6DEDE6-F681-4475-B56E-B829A20AA152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50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A8A170-9BD7-49CA-BADF-491CD914535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DB2648-EEDE-491D-BC76-5122369004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79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33D2C-3AB9-4667-AE2C-2A70BC916D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494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47ADD3-0234-4A72-AAF5-B399BD0BDB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23D3D-A3EA-43BF-AA83-4B4AA50C5E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D8386-3184-48BF-8A71-46DEC10395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37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FBF60-601D-4DD8-8A55-82E87F98D6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1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2F0DDC-6751-4F39-9497-21FD00A12E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43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CA3B17-ED57-4521-85F8-D4019E71DC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677DF-5CAF-434B-A156-01283A5057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0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EF1B9-67D5-4C18-870F-4F462834C2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337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B5201E-38E1-468B-AE17-7FBD5C5A07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2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0630AA-F1F4-484E-B9C3-4867B15631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54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56F902-82CB-4AAC-95B1-6CCFA43A5D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13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8CDB23-CE34-4539-B429-C42D58F3B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49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B2370B-6F81-467E-88FD-4F8D42C5C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91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ECDEB6-7388-42F4-AC3D-1DBA3436F0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282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60372-1780-4CE3-8C4D-98EE2610FE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1C54A8-5068-4EFA-A923-B6DF1F7301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14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9B454E-403E-4CE7-BB69-19F0C67E8A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62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9BE9FD-223D-4129-9AA0-A3E5EE0C9236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351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E8B90A-1C42-453A-960B-C9D420DE29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15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010640-3FC2-4F45-8974-E743A03BF7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394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5DC4E7-67A7-42DE-8472-7C771DDB1B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118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3F7BD-F987-4944-87C9-768D6B30B1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46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BF389-8234-4821-9C15-D8157237F5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89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E6048A-C550-47E3-9230-F1B6BE76E5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001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C04D4-6A11-43F2-9C2A-2202637608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096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19822-1155-4A4B-9132-3B4AA9403D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93D8A-3126-4BDB-96E4-FFF6769A4A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923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655E7-871F-4C9E-A5C7-51645C3F17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92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08843-0488-4C3E-9940-77AFCDA684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83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1843B-37DD-4A38-8368-C0BB8533EC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659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ADF53D-47C7-4047-A0C9-D1CD1A09AD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89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FCF8CF-C18F-4C16-B7D6-E914548838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152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025C00-B4ED-4C57-932D-4753AB26EF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85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3989E-8875-47B5-9E6C-1E94DD3580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00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7F448F-5D07-4E33-B59E-F4574DBBE7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70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B9596D-A56A-49EC-A99B-53EFAEC921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411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2C120B-9743-4FEB-9C20-99C15992CF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8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155B62-E358-416A-A746-56AA728FBF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54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B2211-8E5C-4913-B10E-7FFF9602C0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569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7B335-3D32-440B-AEDF-D2B3C6939F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09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F241F-381D-40B2-BD36-319A549B9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28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61718B-2D48-4592-87F9-175AA50B08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247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8F25D8-5E20-4AB8-B495-F3E21FB6BB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414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86FDF-4041-415A-9938-D3F0D5854D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102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5800F-DF39-4B65-AF65-038BB0900E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284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3EADE-C5CE-4FAA-B1B0-5AD3A141BE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570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37CC8-627D-4E45-9C52-FBE0200013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75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D9B8B8-830E-4F2C-AE5C-E29253C93D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88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2A0E7-DACE-4C49-873F-3515C35B6C4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338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7C8DCA-29FE-4419-AE2E-CCE6A89CE4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770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A184A-0C1C-4DF7-92D8-05F75F60E4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7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B89C5-7476-4217-B4A4-D8BFD1E4ED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3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F8790B-9D5F-471D-862B-EDBADA7615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60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1AACA-171C-4CC3-A75B-5E12908906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7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68F6DE-CDC7-48B9-81E1-489A6B201C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B3DEAF-D79A-4AAA-9E9E-3CDDDD50A0F6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28FB3-9DED-481E-BC81-20716E790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06052-344F-41A7-83D7-61EF4FD76AAF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A2E0B-ACE3-46BB-9AA6-B780DA8671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2B3DAF-BFBE-40A1-B1C5-4AD996308710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5B473-8B0E-40B8-BB00-9BE0E7FE35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01EDD-D533-4ED3-B89B-77728380BB87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33405-CB54-4201-9490-C44BCE6C3B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2A208-A97D-41B9-A1FA-81B08437DF6D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501B989E-AE06-4FC4-8FAD-7EE79FFBFE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897130-A32E-4998-A159-90BE37305BF6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63305-5FA3-4022-BBF1-E4134D8FDC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EB4F0B-B670-4EBF-BF2D-ABB1C6B9618E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B15F4-6952-4429-A013-36765E510E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3AABE-A6EE-4805-A267-4813AAFC5619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EC7E3-7952-4BC3-B9DA-C472295063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594184-0708-4944-AF33-CD7ABADC5F66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11A43-C25F-4262-AD8E-CBFF189BE2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E8560F-5FB3-4DF2-A7E7-9C98B375942B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AF92C-7A00-4B48-B786-D01BB8BAFA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2B21B-D16A-46A2-91D6-79E618B5CAAF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0CBB1-55B1-4DF4-B3B4-7674896C1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4C7C28A-688D-4AC8-8B48-588FF7FD4F99}" type="datetimeFigureOut">
              <a:rPr lang="en-US" smtClean="0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C7A1A3F-981B-4049-95CD-EEEA0162F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storyhit.com/famous-ancient-egyptian-pharaoh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cientegypt.co.uk/gods/explore/main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embed/21128150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details/flash_PyramidBuilder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gelfire.com/ks/mbraman/images/egyptmap2.gif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history/ancient/egyptians/launch_gms_mummy_maker.shtml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n.museum/cgi/hieroglyphsreal.php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tanho.net/play/senet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Title 1"/>
          <p:cNvPicPr>
            <a:picLocks noGrp="1" noChangeArrowheads="1"/>
          </p:cNvPicPr>
          <p:nvPr>
            <p:ph type="ctrTitle"/>
          </p:nvPr>
        </p:nvPicPr>
        <p:blipFill>
          <a:blip r:embed="rId3" cstate="print">
            <a:grayscl/>
            <a:biLevel thresh="50000"/>
          </a:blip>
          <a:stretch>
            <a:fillRect/>
          </a:stretch>
        </p:blipFill>
        <p:spPr bwMode="auto">
          <a:xfrm>
            <a:off x="2151120" y="1371600"/>
            <a:ext cx="4771909" cy="1828800"/>
          </a:xfrm>
        </p:spPr>
      </p:pic>
      <p:sp>
        <p:nvSpPr>
          <p:cNvPr id="15361" name="Subtitle 2"/>
          <p:cNvSpPr>
            <a:spLocks noGrp="1"/>
          </p:cNvSpPr>
          <p:nvPr>
            <p:ph type="subTitle" idx="1"/>
          </p:nvPr>
        </p:nvSpPr>
        <p:spPr>
          <a:xfrm>
            <a:off x="1219200" y="4876800"/>
            <a:ext cx="6400800" cy="17526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2" name="Picture 4" descr="pyram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8150225" cy="4438650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Upper Egypt***</a:t>
            </a:r>
            <a:endParaRPr lang="en-US" dirty="0">
              <a:solidFill>
                <a:schemeClr val="bg1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Lower Egypt***</a:t>
            </a:r>
            <a:endParaRPr lang="en-US" dirty="0">
              <a:solidFill>
                <a:schemeClr val="bg1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rgbClr val="EAEAEA"/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371600"/>
            <a:ext cx="38957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0" y="1951038"/>
            <a:ext cx="31432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209800"/>
            <a:ext cx="298132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2898"/>
            <a:ext cx="8149590" cy="1048703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Arial" charset="0"/>
              </a:rPr>
              <a:t>Black Land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8650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Fertile Land</a:t>
            </a:r>
            <a:endParaRPr lang="en-US" dirty="0">
              <a:solidFill>
                <a:schemeClr val="bg1"/>
              </a:solidFill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Located right along the Nile River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This land is fertile because of the annual flooding of the Nile.  It leaves behind many nutrients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762158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4013" y="0"/>
            <a:ext cx="687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687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0"/>
            <a:ext cx="220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2898"/>
            <a:ext cx="8149590" cy="1048703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Arial" charset="0"/>
              </a:rPr>
              <a:t>Red Land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8650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All Desert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No crops could grow here because no water reaches this area</a:t>
            </a:r>
            <a:endParaRPr lang="en-US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3200" dirty="0">
              <a:solidFill>
                <a:srgbClr val="EAEAEA"/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3200" dirty="0">
              <a:solidFill>
                <a:srgbClr val="EAEAEA"/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</a:pPr>
            <a:endParaRPr lang="en-US" sz="3200" dirty="0">
              <a:solidFill>
                <a:srgbClr val="EAEAEA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762158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0"/>
            <a:ext cx="106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13" y="0"/>
            <a:ext cx="64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4413" y="0"/>
            <a:ext cx="64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0350" y="1493838"/>
            <a:ext cx="115252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6550" y="2171700"/>
            <a:ext cx="11541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6550" y="2857500"/>
            <a:ext cx="11541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1163" y="3619500"/>
            <a:ext cx="11557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6550" y="4305300"/>
            <a:ext cx="115411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0350" y="5065713"/>
            <a:ext cx="1152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9025" y="25146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0350" y="5829300"/>
            <a:ext cx="11525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1363" y="1571625"/>
            <a:ext cx="11557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9150" y="2247900"/>
            <a:ext cx="11525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9150" y="2933700"/>
            <a:ext cx="11525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5350" y="3694113"/>
            <a:ext cx="11525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9150" y="4379913"/>
            <a:ext cx="11525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1363" y="5143500"/>
            <a:ext cx="11557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1363" y="5905500"/>
            <a:ext cx="11557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98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0"/>
            <a:ext cx="2439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Giver of Life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Egyptians are only able to survive in this area because of the Nile.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Provides nearly everything they need to survive.</a:t>
            </a: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Irrigated Land for farming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Transport Goods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EAEAEA"/>
              </a:buCl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Provided Food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Taker of Life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Despite all of the benefits of the Nile, it’s flooding is also capable of killing crops and taking human lives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Overflow too much—destroyed Crops; Killed people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Overflow too little—Crops could not grow;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Overcome this problem and able to survive by using surplus of food and resources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Religion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Egyptian life was centered around their religious beliefs.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Pharaohs directed daily lives of the Egyptians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The cat was holy to Ancient Egyptians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>
                <a:solidFill>
                  <a:schemeClr val="bg1"/>
                </a:solidFill>
              </a:rPr>
              <a:t>The ancient Egyptians believed that cats had magical powers. They believed cats protected their homes and children from danger. They kept a cat for protection.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Egyptians were polytheistic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Their main god is the sun god named       </a:t>
            </a:r>
            <a:r>
              <a:rPr lang="en-US" dirty="0" err="1">
                <a:solidFill>
                  <a:schemeClr val="bg1"/>
                </a:solidFill>
              </a:rPr>
              <a:t>Amon</a:t>
            </a:r>
            <a:r>
              <a:rPr lang="en-US" dirty="0">
                <a:solidFill>
                  <a:schemeClr val="bg1"/>
                </a:solidFill>
              </a:rPr>
              <a:t>-Ra, Re, or Ra.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Pharoahs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Leaders in Ancient Egypt were called Pharaohs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Pharaohs were considered god-kings.  They were thought to not only be the kings, but were thought to be of a higher power, and not of a human kind.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Pharaohs were often mummified upon their death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Pharaohs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Using the websites provided for you, answer the following questions.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Click </a:t>
            </a:r>
            <a:r>
              <a:rPr lang="en-US" sz="2400" dirty="0">
                <a:solidFill>
                  <a:schemeClr val="bg1"/>
                </a:solidFill>
                <a:hlinkClick r:id="rId2"/>
              </a:rPr>
              <a:t>here</a:t>
            </a:r>
            <a:r>
              <a:rPr lang="en-US" sz="2400" dirty="0">
                <a:solidFill>
                  <a:schemeClr val="bg1"/>
                </a:solidFill>
              </a:rPr>
              <a:t> to complete the following activity.</a:t>
            </a:r>
          </a:p>
          <a:p>
            <a:pPr marL="13716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**Click on the Name of the Pharaoh to find information about them.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**For each Pharaoh selected, list AT LEAST  </a:t>
            </a:r>
            <a:r>
              <a:rPr lang="en-US" sz="2400" b="1" u="sng" dirty="0">
                <a:solidFill>
                  <a:schemeClr val="bg1"/>
                </a:solidFill>
              </a:rPr>
              <a:t>TWO</a:t>
            </a:r>
            <a:r>
              <a:rPr lang="en-US" sz="2400" dirty="0">
                <a:solidFill>
                  <a:schemeClr val="bg1"/>
                </a:solidFill>
              </a:rPr>
              <a:t> (2) facts about them.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Egypt Main Ideas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Nile River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Pyramids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Mummification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Pharaohs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Gods and goddesses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Gods and goddesses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3251" name="Picture 2" descr="C:\Users\Sara Jane\Dropbox\Egypt\godsofegy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22496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Gods and Goddesses </a:t>
            </a:r>
            <a:b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of Ancient Egypt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Click 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here</a:t>
            </a:r>
            <a:r>
              <a:rPr lang="en-US" dirty="0">
                <a:solidFill>
                  <a:schemeClr val="bg1"/>
                </a:solidFill>
              </a:rPr>
              <a:t> to complete the activity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Using the link above, write down AT LEAST  SIX (6) gods or goddesses.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     **Things to include**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          -Name of the god/goddess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           -What they are the god of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Egyptian Beliefs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Ancient Egyptian gods and goddesses rose out of a need to:</a:t>
            </a:r>
            <a:endParaRPr lang="en-US" dirty="0"/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explain the mysteries of nature</a:t>
            </a:r>
            <a:endParaRPr lang="en-US" dirty="0"/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Explain their creation </a:t>
            </a:r>
            <a:endParaRPr lang="en-US" dirty="0"/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Develop a religion. </a:t>
            </a:r>
            <a:endParaRPr lang="en-US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Please the gods=peace and prosperity across the land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Ra, ALSO KNOWN AS Re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Red circle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Sun god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Most important god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33924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raboa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33800"/>
            <a:ext cx="52244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Anubis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711825" cy="5014912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 of mummification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Jackal headed mask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775" y="914400"/>
            <a:ext cx="3324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Horus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4832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Man with the head of a hawk or falcon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 of the sky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Protector of the ruler of Egypt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742950"/>
            <a:ext cx="3429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Amun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688" y="1646238"/>
            <a:ext cx="59404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Man with a ram head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One of the most powerful gods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At one point in Egyptian history, he was considered the “king of the gods”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Combined with Ra to be even more powerful=Amun-Ra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171575"/>
            <a:ext cx="3200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Atum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0260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Man with the double crown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Creator god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First god to exist on earth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363" y="685800"/>
            <a:ext cx="34496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Osiris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5594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A mummified man wearing a white cone-like headdress with feathers 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 of the dead and underworld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Gift of barley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1065213"/>
            <a:ext cx="3240088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Isis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4832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Woman with headdress in the shape of a throne 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Protective goddess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413"/>
            <a:ext cx="350520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General Information…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519112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Life in Ancient Egypt Centered around: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990600" y="2286000"/>
            <a:ext cx="35814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4000">
                <a:solidFill>
                  <a:srgbClr val="000000"/>
                </a:solidFill>
              </a:rPr>
              <a:t>Religion</a:t>
            </a:r>
          </a:p>
          <a:p>
            <a:pPr>
              <a:lnSpc>
                <a:spcPct val="95000"/>
              </a:lnSpc>
            </a:pPr>
            <a:endParaRPr lang="en-US" sz="40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4000">
                <a:solidFill>
                  <a:srgbClr val="000000"/>
                </a:solidFill>
              </a:rPr>
              <a:t>Pharaoh</a:t>
            </a:r>
          </a:p>
          <a:p>
            <a:pPr>
              <a:lnSpc>
                <a:spcPct val="95000"/>
              </a:lnSpc>
            </a:pPr>
            <a:endParaRPr lang="en-US" sz="40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4000">
                <a:solidFill>
                  <a:srgbClr val="000000"/>
                </a:solidFill>
              </a:rPr>
              <a:t>Family Life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230" y="307340"/>
            <a:ext cx="7537339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Khnum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4187825" cy="5165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Man with the head of a curly-horned ram 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 of flooding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457200"/>
            <a:ext cx="3571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Thoth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752600"/>
            <a:ext cx="5715000" cy="554672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A man with the head of an ibis holding a writing palette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sz="3200">
              <a:solidFill>
                <a:srgbClr val="00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 of writing and knowledge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sz="3200">
              <a:solidFill>
                <a:srgbClr val="00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Gave the Egyptians the gift of Heiroglyphics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1065213"/>
            <a:ext cx="3240088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7732395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Bastet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5103812" cy="4862512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Woman with the head of a cat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Protective goddess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213" y="571500"/>
            <a:ext cx="3506787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6930867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Hathor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689100"/>
            <a:ext cx="5181600" cy="5168900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Woman with a headdress of horns and a sun disk 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Goddess of love and joy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Mother of the pharaoh</a:t>
            </a: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457200"/>
            <a:ext cx="3571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900" y="0"/>
            <a:ext cx="984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</a:rPr>
              <a:t>Pyramids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0004" y="45720"/>
            <a:ext cx="9103995" cy="102108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cap="none" dirty="0"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Pyramids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60692" y="1549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Pyramids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602162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In ancient Egypt, Pyramids were built as tombs for the Pharaohs.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Most Pyramids in Egypt were built during the Old Kingdom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First Pyramid built in ancient Egypt was a Step Pyramid for the Pharaoh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</a:rPr>
              <a:t>Djoser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Great Pyramid and Sphinx located at Giza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43200" cy="2849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Where is Giza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6477000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Giza Complex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Giza Complex</a:t>
            </a:r>
          </a:p>
        </p:txBody>
      </p:sp>
      <p:pic>
        <p:nvPicPr>
          <p:cNvPr id="9113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371600"/>
            <a:ext cx="7239000" cy="54292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Random, but important info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7085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Egypt is a country.  It is located on the continent of Africa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Modern Day Capital of Egypt: Cairo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Ancient Egypt is divided into 3 kingdoms.  </a:t>
            </a:r>
          </a:p>
          <a:p>
            <a:pPr lvl="1" eaLnBrk="1" hangingPunct="1"/>
            <a:r>
              <a:rPr lang="en-US" u="sng" dirty="0">
                <a:solidFill>
                  <a:schemeClr val="bg1"/>
                </a:solidFill>
              </a:rPr>
              <a:t>Old Kingdom </a:t>
            </a:r>
            <a:r>
              <a:rPr lang="en-US" b="1" u="sng" dirty="0">
                <a:solidFill>
                  <a:schemeClr val="bg1"/>
                </a:solidFill>
              </a:rPr>
              <a:t>(2,700 B.C.E to 2,200 B.C.E).  </a:t>
            </a:r>
            <a:r>
              <a:rPr lang="en-US" b="1" dirty="0">
                <a:solidFill>
                  <a:schemeClr val="bg1"/>
                </a:solidFill>
              </a:rPr>
              <a:t>King Menes unites Upper and Lower Egypt around 3,100 B.C.E.</a:t>
            </a:r>
          </a:p>
          <a:p>
            <a:pPr lvl="1" eaLnBrk="1" hangingPunct="1"/>
            <a:r>
              <a:rPr lang="en-US" u="sng" dirty="0">
                <a:solidFill>
                  <a:schemeClr val="bg1"/>
                </a:solidFill>
              </a:rPr>
              <a:t>Middle Kingdom (2,100 BCE to 1,800 BCE)  </a:t>
            </a:r>
            <a:r>
              <a:rPr lang="en-US" b="1" dirty="0">
                <a:solidFill>
                  <a:schemeClr val="bg1"/>
                </a:solidFill>
              </a:rPr>
              <a:t>This time period is Egypt’s Golden Age.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u="sng" dirty="0">
                <a:solidFill>
                  <a:schemeClr val="bg1"/>
                </a:solidFill>
              </a:rPr>
              <a:t>New Kingdom (1500 BCE-1000 BCE</a:t>
            </a:r>
            <a:r>
              <a:rPr lang="en-US" b="1" dirty="0">
                <a:solidFill>
                  <a:schemeClr val="bg1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b="0" u="sng" dirty="0">
                <a:solidFill>
                  <a:srgbClr val="FFC000"/>
                </a:solidFill>
                <a:latin typeface="Arial" charset="0"/>
              </a:rPr>
              <a:t>4 Main structures at Giza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Arial" charset="0"/>
              </a:rPr>
              <a:t>Sphinx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Arial" charset="0"/>
              </a:rPr>
              <a:t>Pyramid of </a:t>
            </a:r>
            <a:r>
              <a:rPr lang="en-US" sz="4400" dirty="0" err="1">
                <a:solidFill>
                  <a:schemeClr val="bg1"/>
                </a:solidFill>
                <a:latin typeface="Arial" charset="0"/>
              </a:rPr>
              <a:t>Menkaure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Arial" charset="0"/>
              </a:rPr>
              <a:t>Pyramid of </a:t>
            </a:r>
            <a:r>
              <a:rPr lang="en-US" sz="4400" dirty="0" err="1">
                <a:solidFill>
                  <a:schemeClr val="bg1"/>
                </a:solidFill>
                <a:latin typeface="Arial" charset="0"/>
              </a:rPr>
              <a:t>Khafre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Arial" charset="0"/>
              </a:rPr>
              <a:t>Pyramid of Khufu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8149590" cy="1052989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The Great Sphinx</a:t>
            </a:r>
          </a:p>
        </p:txBody>
      </p:sp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81000" y="144780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 charset="0"/>
              </a:rPr>
              <a:t>Great Sphinx</a:t>
            </a:r>
            <a:br>
              <a:rPr lang="en-US" sz="5400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**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“Guardian of the Giza Complex”**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124200"/>
            <a:ext cx="8150225" cy="2193925"/>
          </a:xfrm>
        </p:spPr>
        <p:txBody>
          <a:bodyPr lIns="0" tIns="0" rIns="0" bIns="0">
            <a:normAutofit fontScale="85000" lnSpcReduction="20000"/>
          </a:bodyPr>
          <a:lstStyle/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**The largest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single stone statue 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on Earth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**Built in 3,000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</a:rPr>
              <a:t>b.c.e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**Body of a Lion; Head of a Man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**Limestone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Great Sphinx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Giza Necropolis abandoned: desert sands blow in.  Sphinx becomes buried up to its shoulders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1925: Sphinx finally dug out completely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Missing Nose: Some scholars think it was shot of in a war, others believe it was knocked off by an angry King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13"/>
            <a:ext cx="8839200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Pyramid of </a:t>
            </a: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Menkaure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**Smallest of the Three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**Limestone and Granite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Unique: Archaeologist found a beautiful sarcophagus in the Pyramid</a:t>
            </a:r>
            <a:endParaRPr lang="en-US"/>
          </a:p>
          <a:p>
            <a:pPr marL="771525" lvl="2" indent="-2571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Courier New" pitchFamily="49" charset="0"/>
              <a:buChar char="o"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Now it lays at the bottom of the Mediterranean Sea…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779045"/>
            <a:ext cx="8149590" cy="1052988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Pyramid of </a:t>
            </a: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Khafre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u="sng" dirty="0">
                <a:solidFill>
                  <a:srgbClr val="000000"/>
                </a:solidFill>
                <a:latin typeface="Arial" charset="0"/>
              </a:rPr>
              <a:t>Pyramid of </a:t>
            </a:r>
            <a:r>
              <a:rPr lang="en-US" sz="4400" u="sng" dirty="0" err="1">
                <a:solidFill>
                  <a:srgbClr val="000000"/>
                </a:solidFill>
                <a:latin typeface="Arial" charset="0"/>
              </a:rPr>
              <a:t>Khafre</a:t>
            </a:r>
            <a:endParaRPr lang="en-US" sz="4400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**2</a:t>
            </a:r>
            <a:r>
              <a:rPr lang="en-US" sz="3200" baseline="30000">
                <a:solidFill>
                  <a:srgbClr val="000000"/>
                </a:solidFill>
                <a:latin typeface="Arial" charset="0"/>
              </a:rPr>
              <a:t>nd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Largest Pyramid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-Steep Sides and Higher ground make it appear as if it’s bigger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-Blocks weighed 2.5 tons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**Unique: Still retains some of it’s smooth limestone casing at the top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The Great Pyramid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Uniting Upper and Lower Egypt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One of the most important event in Egyptian history occurred around 3,100 B.C.E.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King Menes United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>
                <a:solidFill>
                  <a:schemeClr val="bg1"/>
                </a:solidFill>
              </a:rPr>
              <a:t>	Upper and Lower Egypt. 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Signified by wearing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>
                <a:solidFill>
                  <a:schemeClr val="bg1"/>
                </a:solidFill>
              </a:rPr>
              <a:t>	 the double crown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14600"/>
            <a:ext cx="39909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**Pyramid of Khufu**</a:t>
            </a: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Largest Pyramid of Giza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World tallest building for 1,270 years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**Near the Great Pyramid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 "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**3 small pyramids for his wives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 "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**Small tombs for his nobles</a:t>
            </a:r>
            <a:endParaRPr lang="en-US"/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Town for workers: cemetery, bakery, factory, copper melting complex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Pyramid of Khufu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 u="sng">
                <a:solidFill>
                  <a:srgbClr val="000000"/>
                </a:solidFill>
                <a:latin typeface="Arial" charset="0"/>
              </a:rPr>
              <a:t>Materials and Workforce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**Roughly 23 year period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**Paid workers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-Over 2 Million Blocks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-Each blocked weighed roughly 2 tons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=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**6 Million Ton Pyramid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(12,000,000,000 pounds)</a:t>
            </a:r>
            <a:endParaRPr lang="en-US"/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How the Pyramids were Built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https://www.history.com/embed/21128150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Build a Pyramid Game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Play only once during this web quest.  I will give you more time when you are done to play numerous times.  You can always play at home.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7086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-838200" y="2856071"/>
            <a:ext cx="10768489" cy="4001929"/>
          </a:xfrm>
        </p:spPr>
        <p:txBody>
          <a:bodyPr lIns="0" rIns="0"/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7700" dirty="0">
                <a:solidFill>
                  <a:srgbClr val="FFFF00"/>
                </a:solidFill>
                <a:latin typeface="Arial" charset="0"/>
              </a:rPr>
              <a:t>Egyptian Mummification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Mummy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There were over 70 million mummies.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They disappeared because of plundering of grave robbers for riches.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Mostly Pharaohs and relatives were mummified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Mummies were married to </a:t>
            </a:r>
            <a:r>
              <a:rPr lang="en-US" dirty="0" err="1">
                <a:solidFill>
                  <a:schemeClr val="bg1"/>
                </a:solidFill>
              </a:rPr>
              <a:t>Duddies</a:t>
            </a:r>
            <a:r>
              <a:rPr lang="en-US" dirty="0">
                <a:solidFill>
                  <a:schemeClr val="bg1"/>
                </a:solidFill>
              </a:rPr>
              <a:t> – ha </a:t>
            </a:r>
            <a:r>
              <a:rPr lang="en-US" dirty="0" err="1">
                <a:solidFill>
                  <a:schemeClr val="bg1"/>
                </a:solidFill>
              </a:rPr>
              <a:t>ha</a:t>
            </a:r>
            <a:r>
              <a:rPr lang="en-US" dirty="0">
                <a:solidFill>
                  <a:schemeClr val="bg1"/>
                </a:solidFill>
              </a:rPr>
              <a:t> I crack myself up!!!!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Rectangle 1"/>
          <p:cNvPicPr>
            <a:picLocks noGrp="1" noChangeArrowheads="1"/>
          </p:cNvPicPr>
          <p:nvPr>
            <p:ph type="ctrTitle"/>
          </p:nvPr>
        </p:nvPicPr>
        <p:blipFill>
          <a:blip r:embed="rId4" cstate="print">
            <a:lum bright="72000"/>
          </a:blip>
          <a:srcRect/>
          <a:stretch>
            <a:fillRect/>
          </a:stretch>
        </p:blipFill>
        <p:spPr bwMode="auto">
          <a:xfrm>
            <a:off x="304800" y="838200"/>
            <a:ext cx="9077325" cy="2071688"/>
          </a:xfrm>
        </p:spPr>
      </p:pic>
      <p:sp>
        <p:nvSpPr>
          <p:cNvPr id="13414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352800"/>
            <a:ext cx="8150225" cy="4435475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 dirty="0">
                <a:solidFill>
                  <a:schemeClr val="bg1"/>
                </a:solidFill>
                <a:latin typeface="Arial" charset="0"/>
              </a:rPr>
              <a:t>Drying out a dead body to prevent it from rotting</a:t>
            </a:r>
            <a:endParaRPr lang="en-US" dirty="0">
              <a:solidFill>
                <a:schemeClr val="bg1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4" y="320040"/>
            <a:ext cx="8418195" cy="1051560"/>
          </a:xfrm>
        </p:spPr>
        <p:txBody>
          <a:bodyPr lIns="0" rIns="0">
            <a:noAutofit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7200" dirty="0">
                <a:solidFill>
                  <a:srgbClr val="FFC000"/>
                </a:solidFill>
                <a:latin typeface="Arial" charset="0"/>
              </a:rPr>
              <a:t>Mummification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2482850"/>
            <a:ext cx="8150225" cy="3065463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 b="1">
                <a:solidFill>
                  <a:srgbClr val="000000"/>
                </a:solidFill>
                <a:latin typeface="Arial" charset="0"/>
              </a:rPr>
              <a:t>Having your body mummified was very </a:t>
            </a:r>
            <a:r>
              <a:rPr lang="en-US" sz="4800" b="1">
                <a:solidFill>
                  <a:srgbClr val="CC0000"/>
                </a:solidFill>
                <a:latin typeface="Arial" charset="0"/>
              </a:rPr>
              <a:t>EXPENSIVE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Why The Need To Mummify?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>
            <a:normAutofit fontScale="92500"/>
          </a:bodyPr>
          <a:lstStyle/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1. </a:t>
            </a:r>
            <a:r>
              <a:rPr lang="en-US" sz="4000" b="1" dirty="0">
                <a:solidFill>
                  <a:srgbClr val="CC0000"/>
                </a:solidFill>
                <a:latin typeface="Arial" charset="0"/>
              </a:rPr>
              <a:t>Physical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b="1" dirty="0">
                <a:solidFill>
                  <a:srgbClr val="CC0000"/>
                </a:solidFill>
                <a:latin typeface="Arial" charset="0"/>
              </a:rPr>
              <a:t>Body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need to be preserved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2. Ensure a </a:t>
            </a:r>
            <a:r>
              <a:rPr lang="en-US" sz="4000" b="1" dirty="0">
                <a:solidFill>
                  <a:srgbClr val="CC0000"/>
                </a:solidFill>
                <a:latin typeface="Arial" charset="0"/>
              </a:rPr>
              <a:t>Safe Passage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to the afterlife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3. King mummified so spirit would </a:t>
            </a:r>
            <a:r>
              <a:rPr lang="en-US" sz="4000" b="1" dirty="0">
                <a:solidFill>
                  <a:srgbClr val="CC0000"/>
                </a:solidFill>
                <a:latin typeface="Arial" charset="0"/>
              </a:rPr>
              <a:t>Recognize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him in the afterlife.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MAP OF ANCIENT EGYPT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Fill in the Following Items on the map in your Ancient Egypt book.  Use the link below:         </a:t>
            </a:r>
          </a:p>
          <a:p>
            <a:r>
              <a:rPr lang="en-US" dirty="0">
                <a:solidFill>
                  <a:schemeClr val="bg1"/>
                </a:solidFill>
              </a:rPr>
              <a:t>Draw in the Nile River and label it</a:t>
            </a:r>
          </a:p>
          <a:p>
            <a:r>
              <a:rPr lang="en-US" dirty="0">
                <a:solidFill>
                  <a:schemeClr val="bg1"/>
                </a:solidFill>
              </a:rPr>
              <a:t>Label Giza</a:t>
            </a:r>
          </a:p>
          <a:p>
            <a:r>
              <a:rPr lang="en-US" dirty="0">
                <a:solidFill>
                  <a:schemeClr val="bg1"/>
                </a:solidFill>
              </a:rPr>
              <a:t>Label Cairo</a:t>
            </a:r>
          </a:p>
          <a:p>
            <a:r>
              <a:rPr lang="en-US" dirty="0">
                <a:solidFill>
                  <a:schemeClr val="bg1"/>
                </a:solidFill>
              </a:rPr>
              <a:t>Label Valley of the Kings</a:t>
            </a:r>
          </a:p>
          <a:p>
            <a:r>
              <a:rPr lang="en-US" dirty="0">
                <a:solidFill>
                  <a:schemeClr val="bg1"/>
                </a:solidFill>
              </a:rPr>
              <a:t>Label Mediterranean Sea</a:t>
            </a:r>
          </a:p>
          <a:p>
            <a:r>
              <a:rPr lang="en-US" dirty="0">
                <a:hlinkClick r:id="rId2"/>
              </a:rPr>
              <a:t>http://www.angelfire.com/ks/mbraman/images/egyptmap2.gif</a:t>
            </a:r>
            <a:endParaRPr lang="en-US" dirty="0"/>
          </a:p>
          <a:p>
            <a:pPr lvl="3"/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447800" y="4532471"/>
            <a:ext cx="6477000" cy="2325529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Arial" charset="0"/>
              </a:rPr>
              <a:t>Process </a:t>
            </a:r>
            <a:br>
              <a:rPr lang="en-US" sz="6000" dirty="0">
                <a:solidFill>
                  <a:srgbClr val="FFFF00"/>
                </a:solidFill>
                <a:latin typeface="Arial" charset="0"/>
              </a:rPr>
            </a:br>
            <a:r>
              <a:rPr lang="en-US" sz="6000" dirty="0">
                <a:solidFill>
                  <a:srgbClr val="FFFF00"/>
                </a:solidFill>
                <a:latin typeface="Arial" charset="0"/>
              </a:rPr>
              <a:t>of Mummification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 charset="0"/>
              </a:rPr>
              <a:t>1. Announcement of Death</a:t>
            </a:r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 b="1">
                <a:solidFill>
                  <a:srgbClr val="000000"/>
                </a:solidFill>
                <a:latin typeface="Arial" charset="0"/>
              </a:rPr>
              <a:t>Messenger Sent out to the streets to announce the death.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 charset="0"/>
              </a:rPr>
              <a:t>2. Embalming the Body</a:t>
            </a:r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 b="1">
                <a:solidFill>
                  <a:srgbClr val="000000"/>
                </a:solidFill>
                <a:latin typeface="Arial" charset="0"/>
              </a:rPr>
              <a:t>Dead body brought to special tent for embalming (preparations)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dirty="0">
                <a:solidFill>
                  <a:srgbClr val="000000"/>
                </a:solidFill>
                <a:latin typeface="Arial" charset="0"/>
              </a:rPr>
              <a:t>3. Removal of Brain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>
            <a:normAutofit fontScale="92500" lnSpcReduction="10000"/>
          </a:bodyPr>
          <a:lstStyle/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Arial" charset="0"/>
              </a:rPr>
              <a:t>Egyptians thought brain was a Waste of space. 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400" b="1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b="1" dirty="0">
                <a:solidFill>
                  <a:srgbClr val="000000"/>
                </a:solidFill>
                <a:latin typeface="Arial" charset="0"/>
              </a:rPr>
              <a:t>Method 1: Remove brain through the nose with a hook</a:t>
            </a: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b="1" dirty="0">
                <a:solidFill>
                  <a:srgbClr val="000000"/>
                </a:solidFill>
                <a:latin typeface="Arial" charset="0"/>
              </a:rPr>
              <a:t>Method 2. Mix up brain with wire and let it drain out through nose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0639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 charset="0"/>
              </a:rPr>
              <a:t>4. Removal of Internal Organs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>
            <a:normAutofit fontScale="92500" lnSpcReduction="20000"/>
          </a:bodyPr>
          <a:lstStyle/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Liver</a:t>
            </a:r>
            <a:endParaRPr lang="en-US" dirty="0"/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Lungs</a:t>
            </a:r>
            <a:endParaRPr lang="en-US" dirty="0"/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Stomach</a:t>
            </a:r>
            <a:endParaRPr lang="en-US" dirty="0"/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Intestines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-Method: small slit cut in stomach and organs pulled out. </a:t>
            </a:r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**Organs then placed in </a:t>
            </a:r>
            <a:r>
              <a:rPr lang="en-US" sz="4000" b="1" dirty="0" err="1">
                <a:solidFill>
                  <a:srgbClr val="000000"/>
                </a:solidFill>
                <a:latin typeface="Arial" charset="0"/>
              </a:rPr>
              <a:t>Canopic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Jars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Canopic</a:t>
            </a:r>
            <a:r>
              <a:rPr lang="en-US" dirty="0"/>
              <a:t> Jars</a:t>
            </a:r>
          </a:p>
        </p:txBody>
      </p:sp>
      <p:sp>
        <p:nvSpPr>
          <p:cNvPr id="152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66875"/>
            <a:ext cx="9144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46795" cy="12039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dirty="0">
                <a:solidFill>
                  <a:srgbClr val="000000"/>
                </a:solidFill>
                <a:latin typeface="Arial" charset="0"/>
              </a:rPr>
              <a:t>5. Drying out Process</a:t>
            </a:r>
          </a:p>
        </p:txBody>
      </p:sp>
      <p:sp>
        <p:nvSpPr>
          <p:cNvPr id="1566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/>
          <a:lstStyle/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>
                <a:solidFill>
                  <a:srgbClr val="000000"/>
                </a:solidFill>
                <a:latin typeface="Arial" charset="0"/>
              </a:rPr>
              <a:t>Method: Body placed on slab and covered with Natron Salt</a:t>
            </a:r>
            <a:endParaRPr lang="en-US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4800">
              <a:solidFill>
                <a:srgbClr val="000000"/>
              </a:solidFill>
              <a:latin typeface="Arial" charset="0"/>
            </a:endParaRPr>
          </a:p>
          <a:p>
            <a:pPr lvl="1" indent="-307975" algn="l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4800">
                <a:solidFill>
                  <a:srgbClr val="000000"/>
                </a:solidFill>
                <a:latin typeface="Arial" charset="0"/>
              </a:rPr>
              <a:t>40 Days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4" y="320040"/>
            <a:ext cx="8341995" cy="11277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dirty="0">
                <a:solidFill>
                  <a:srgbClr val="000000"/>
                </a:solidFill>
                <a:latin typeface="Arial" charset="0"/>
              </a:rPr>
              <a:t>6. Wrapping the body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>
            <a:normAutofit fontScale="85000" lnSpcReduction="20000"/>
          </a:bodyPr>
          <a:lstStyle/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Very difficult process</a:t>
            </a: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Used Hundreds of Yards of Linen 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Shroud added at end to keep wrappings together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Body covered with “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</a:rPr>
              <a:t>Mummia</a:t>
            </a:r>
            <a:r>
              <a:rPr lang="en-US" sz="4000" dirty="0">
                <a:solidFill>
                  <a:srgbClr val="000000"/>
                </a:solidFill>
                <a:latin typeface="Arial" charset="0"/>
              </a:rPr>
              <a:t>” to glue everything together.</a:t>
            </a: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Arial" charset="0"/>
              </a:rPr>
              <a:t>Body placed in sarcophagus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Nile River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Gets its name from Greek word “</a:t>
            </a:r>
            <a:r>
              <a:rPr lang="en-US" dirty="0" err="1">
                <a:solidFill>
                  <a:schemeClr val="bg1"/>
                </a:solidFill>
              </a:rPr>
              <a:t>Nelios</a:t>
            </a:r>
            <a:r>
              <a:rPr lang="en-US" dirty="0">
                <a:solidFill>
                  <a:schemeClr val="bg1"/>
                </a:solidFill>
              </a:rPr>
              <a:t>” meaning “River Valley”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Length: 4184 Miles***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Source: Lake Victoria, Uganda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Sarcophagus of King Tut</a:t>
            </a:r>
          </a:p>
        </p:txBody>
      </p:sp>
      <p:sp>
        <p:nvSpPr>
          <p:cNvPr id="160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1445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2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4875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105156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6000" dirty="0">
                <a:solidFill>
                  <a:srgbClr val="000000"/>
                </a:solidFill>
                <a:latin typeface="Arial" charset="0"/>
              </a:rPr>
              <a:t>7. Final Procession</a:t>
            </a: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6888" y="1646238"/>
            <a:ext cx="8150225" cy="4433887"/>
          </a:xfrm>
        </p:spPr>
        <p:txBody>
          <a:bodyPr lIns="0" tIns="0" rIns="0" bIns="0">
            <a:normAutofit lnSpcReduction="10000"/>
          </a:bodyPr>
          <a:lstStyle/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People were paid to cry to show the gods the person was well loved</a:t>
            </a:r>
            <a:endParaRPr lang="en-US" dirty="0"/>
          </a:p>
          <a:p>
            <a:pPr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400" dirty="0">
              <a:solidFill>
                <a:srgbClr val="000000"/>
              </a:solidFill>
              <a:latin typeface="Arial" charset="0"/>
            </a:endParaRPr>
          </a:p>
          <a:p>
            <a:pPr lvl="1" indent="-308610" algn="l" eaLnBrk="1" fontAlgn="auto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The more people crying, the better chance of making it to the afterlife.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97205" y="320040"/>
            <a:ext cx="8149590" cy="580644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Ritual #1: Opening of the Mouth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***Gave the dead person the ability to see, hear, eat, and move in the afterlife***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33400" y="1051560"/>
            <a:ext cx="8149590" cy="5806440"/>
          </a:xfrm>
        </p:spPr>
        <p:txBody>
          <a:bodyPr lIns="0" rIns="0">
            <a:normAutofit fontScale="9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Ritual #2: Weighing of the Heart 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Heart is weighed against a feather……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If Balanced: Soul is granted Immortality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-If Heart Heavier: horrible fate 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1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71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558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"/>
            <a:ext cx="89154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9144000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28600"/>
            <a:ext cx="579120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763"/>
            <a:ext cx="85344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91440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0"/>
            <a:ext cx="627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938"/>
            <a:ext cx="8764588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Mummies Game</a:t>
            </a:r>
          </a:p>
        </p:txBody>
      </p:sp>
      <p:sp>
        <p:nvSpPr>
          <p:cNvPr id="197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Click on the link below to play the Mummies Game.  Only play once.  You will get more opportunities at the end. 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>
                <a:hlinkClick r:id="rId3"/>
              </a:rPr>
              <a:t>Click to play game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HIEROGLYPHICS</a:t>
            </a:r>
          </a:p>
        </p:txBody>
      </p:sp>
      <p:sp>
        <p:nvSpPr>
          <p:cNvPr id="1996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the websites given to you, answer the following questions in your Ancient Egypt Book.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Write your First name and Last Name in Hieroglyphics using a </a:t>
            </a:r>
            <a:r>
              <a:rPr lang="en-US" dirty="0">
                <a:solidFill>
                  <a:schemeClr val="bg1"/>
                </a:solidFill>
                <a:hlinkClick r:id="rId3"/>
              </a:rPr>
              <a:t>list of Hieroglyphics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Then go to your “Ancient Writing” worksheet in your binder and copy it down again.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6400"/>
            <a:ext cx="2209800" cy="2133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Nile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River</a:t>
            </a:r>
          </a:p>
        </p:txBody>
      </p:sp>
      <p:pic>
        <p:nvPicPr>
          <p:cNvPr id="31746" name="Content Placeholder 3" descr="ni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0"/>
            <a:ext cx="6858000" cy="6858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FAMILY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562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 of ancient Egypt highly valued family life.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Children were considered a great blessing.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boys learned a trade or craft from their fathers.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Young girls received training at home from their mother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When parents died the son inherited the land, while the daughter inherited household goods.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GAME OF SENET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on link below to read the rules and play  the game of </a:t>
            </a:r>
            <a:r>
              <a:rPr lang="en-US" dirty="0" err="1">
                <a:solidFill>
                  <a:schemeClr val="bg1"/>
                </a:solidFill>
              </a:rPr>
              <a:t>Senet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  <a:p>
            <a:r>
              <a:rPr lang="en-US">
                <a:hlinkClick r:id="rId2"/>
              </a:rPr>
              <a:t>http://www.lutanho.net/play/senet.html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2573</TotalTime>
  <Words>1823</Words>
  <Application>Microsoft Office PowerPoint</Application>
  <PresentationFormat>On-screen Show (4:3)</PresentationFormat>
  <Paragraphs>384</Paragraphs>
  <Slides>91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Arial</vt:lpstr>
      <vt:lpstr>Book Antiqua</vt:lpstr>
      <vt:lpstr>Calibri</vt:lpstr>
      <vt:lpstr>Courier New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Egypt Main Ideas</vt:lpstr>
      <vt:lpstr>General Information…</vt:lpstr>
      <vt:lpstr>Random, but important info</vt:lpstr>
      <vt:lpstr>Uniting Upper and Lower Egypt</vt:lpstr>
      <vt:lpstr>MAP OF ANCIENT EGYPT</vt:lpstr>
      <vt:lpstr>Nile River</vt:lpstr>
      <vt:lpstr>PowerPoint Presentation</vt:lpstr>
      <vt:lpstr>The  Nile  River</vt:lpstr>
      <vt:lpstr>PowerPoint Presentation</vt:lpstr>
      <vt:lpstr>Black Land</vt:lpstr>
      <vt:lpstr>PowerPoint Presentation</vt:lpstr>
      <vt:lpstr>Red Land</vt:lpstr>
      <vt:lpstr>PowerPoint Presentation</vt:lpstr>
      <vt:lpstr>Giver of Life</vt:lpstr>
      <vt:lpstr>Taker of Life</vt:lpstr>
      <vt:lpstr>Religion</vt:lpstr>
      <vt:lpstr>Pharoahs</vt:lpstr>
      <vt:lpstr>Pharaohs Continued</vt:lpstr>
      <vt:lpstr>Gods and goddesses</vt:lpstr>
      <vt:lpstr>Gods and Goddesses  of Ancient Egypt</vt:lpstr>
      <vt:lpstr>Egyptian Beliefs</vt:lpstr>
      <vt:lpstr>Ra, ALSO KNOWN AS Re</vt:lpstr>
      <vt:lpstr>Anubis</vt:lpstr>
      <vt:lpstr>Horus</vt:lpstr>
      <vt:lpstr>Amun</vt:lpstr>
      <vt:lpstr>Atum</vt:lpstr>
      <vt:lpstr>Osiris</vt:lpstr>
      <vt:lpstr>Isis</vt:lpstr>
      <vt:lpstr>Khnum</vt:lpstr>
      <vt:lpstr>Thoth</vt:lpstr>
      <vt:lpstr>Bastet</vt:lpstr>
      <vt:lpstr>Hathor</vt:lpstr>
      <vt:lpstr>Pyramids</vt:lpstr>
      <vt:lpstr>Pyramids</vt:lpstr>
      <vt:lpstr>Pyramids</vt:lpstr>
      <vt:lpstr>Where is Giza</vt:lpstr>
      <vt:lpstr>Giza Complex</vt:lpstr>
      <vt:lpstr>Giza Complex</vt:lpstr>
      <vt:lpstr>4 Main structures at Giza</vt:lpstr>
      <vt:lpstr>The Great Sphinx</vt:lpstr>
      <vt:lpstr>Great Sphinx **“Guardian of the Giza Complex”**</vt:lpstr>
      <vt:lpstr>Great Sphinx</vt:lpstr>
      <vt:lpstr>PowerPoint Presentation</vt:lpstr>
      <vt:lpstr>Pyramid of Menkaure</vt:lpstr>
      <vt:lpstr>Pyramid of Khafre</vt:lpstr>
      <vt:lpstr>Pyramid of Khafre</vt:lpstr>
      <vt:lpstr>PowerPoint Presentation</vt:lpstr>
      <vt:lpstr>The Great Pyramid</vt:lpstr>
      <vt:lpstr>**Pyramid of Khufu**</vt:lpstr>
      <vt:lpstr>Pyramid of Khufu</vt:lpstr>
      <vt:lpstr>PowerPoint Presentation</vt:lpstr>
      <vt:lpstr>How the Pyramids were Built</vt:lpstr>
      <vt:lpstr>PowerPoint Presentation</vt:lpstr>
      <vt:lpstr>Egyptian Mummification</vt:lpstr>
      <vt:lpstr>Mummy Facts</vt:lpstr>
      <vt:lpstr>PowerPoint Presentation</vt:lpstr>
      <vt:lpstr>Mummification</vt:lpstr>
      <vt:lpstr>Why The Need To Mummify?</vt:lpstr>
      <vt:lpstr>Process  of Mummification</vt:lpstr>
      <vt:lpstr>1. Announcement of Death</vt:lpstr>
      <vt:lpstr>2. Embalming the Body</vt:lpstr>
      <vt:lpstr>3. Removal of Brain</vt:lpstr>
      <vt:lpstr>PowerPoint Presentation</vt:lpstr>
      <vt:lpstr>4. Removal of Internal Organs</vt:lpstr>
      <vt:lpstr>Canopic Jars</vt:lpstr>
      <vt:lpstr>PowerPoint Presentation</vt:lpstr>
      <vt:lpstr>5. Drying out Process</vt:lpstr>
      <vt:lpstr>6. Wrapping the body</vt:lpstr>
      <vt:lpstr>Sarcophagus of King Tut</vt:lpstr>
      <vt:lpstr>PowerPoint Presentation</vt:lpstr>
      <vt:lpstr>7. Final Procession</vt:lpstr>
      <vt:lpstr>Ritual #1: Opening of the Mouth  ***Gave the dead person the ability to see, hear, eat, and move in the afterlife***  </vt:lpstr>
      <vt:lpstr>Ritual #2: Weighing of the Heart   - Heart is weighed against a feather…… -If Balanced: Soul is granted Immortality -If Heart Heavier: horrible fate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Mummies Game</vt:lpstr>
      <vt:lpstr>HIEROGLYPHICS</vt:lpstr>
      <vt:lpstr>FAMILY LIFE</vt:lpstr>
      <vt:lpstr>GAME OF SENET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Egypt  Introduction &amp; Overview</dc:title>
  <dc:creator>Sara Jane</dc:creator>
  <cp:lastModifiedBy>Olson, Bradley</cp:lastModifiedBy>
  <cp:revision>116</cp:revision>
  <dcterms:created xsi:type="dcterms:W3CDTF">2011-11-15T02:46:21Z</dcterms:created>
  <dcterms:modified xsi:type="dcterms:W3CDTF">2022-10-13T13:32:20Z</dcterms:modified>
</cp:coreProperties>
</file>